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304" r:id="rId43"/>
    <p:sldId id="297" r:id="rId44"/>
    <p:sldId id="298" r:id="rId45"/>
    <p:sldId id="299" r:id="rId46"/>
    <p:sldId id="300" r:id="rId47"/>
    <p:sldId id="301" r:id="rId48"/>
    <p:sldId id="302" r:id="rId49"/>
    <p:sldId id="303" r:id="rId5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75C8334-922B-4C6D-8CAE-398383999406}" type="datetimeFigureOut">
              <a:rPr lang="hr-HR" smtClean="0"/>
              <a:t>15.5.2014.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BAF6-37DF-4FAD-8287-3A01CB69762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8334-922B-4C6D-8CAE-398383999406}" type="datetimeFigureOut">
              <a:rPr lang="hr-HR" smtClean="0"/>
              <a:t>15.5.2014.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BAF6-37DF-4FAD-8287-3A01CB69762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8334-922B-4C6D-8CAE-398383999406}" type="datetimeFigureOut">
              <a:rPr lang="hr-HR" smtClean="0"/>
              <a:t>15.5.2014.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BAF6-37DF-4FAD-8287-3A01CB69762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8334-922B-4C6D-8CAE-398383999406}" type="datetimeFigureOut">
              <a:rPr lang="hr-HR" smtClean="0"/>
              <a:t>15.5.2014.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BAF6-37DF-4FAD-8287-3A01CB69762A}" type="slidenum">
              <a:rPr lang="hr-HR" smtClean="0"/>
              <a:t>‹#›</a:t>
            </a:fld>
            <a:endParaRPr lang="hr-H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8334-922B-4C6D-8CAE-398383999406}" type="datetimeFigureOut">
              <a:rPr lang="hr-HR" smtClean="0"/>
              <a:t>15.5.2014.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BAF6-37DF-4FAD-8287-3A01CB69762A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8334-922B-4C6D-8CAE-398383999406}" type="datetimeFigureOut">
              <a:rPr lang="hr-HR" smtClean="0"/>
              <a:t>15.5.2014.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BAF6-37DF-4FAD-8287-3A01CB69762A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8334-922B-4C6D-8CAE-398383999406}" type="datetimeFigureOut">
              <a:rPr lang="hr-HR" smtClean="0"/>
              <a:t>15.5.2014.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BAF6-37DF-4FAD-8287-3A01CB69762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8334-922B-4C6D-8CAE-398383999406}" type="datetimeFigureOut">
              <a:rPr lang="hr-HR" smtClean="0"/>
              <a:t>15.5.2014.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BAF6-37DF-4FAD-8287-3A01CB69762A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8334-922B-4C6D-8CAE-398383999406}" type="datetimeFigureOut">
              <a:rPr lang="hr-HR" smtClean="0"/>
              <a:t>15.5.2014.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BAF6-37DF-4FAD-8287-3A01CB69762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8334-922B-4C6D-8CAE-398383999406}" type="datetimeFigureOut">
              <a:rPr lang="hr-HR" smtClean="0"/>
              <a:t>15.5.2014.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BAF6-37DF-4FAD-8287-3A01CB69762A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8334-922B-4C6D-8CAE-398383999406}" type="datetimeFigureOut">
              <a:rPr lang="hr-HR" smtClean="0"/>
              <a:t>15.5.2014.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BAF6-37DF-4FAD-8287-3A01CB69762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75C8334-922B-4C6D-8CAE-398383999406}" type="datetimeFigureOut">
              <a:rPr lang="hr-HR" smtClean="0"/>
              <a:t>15.5.2014.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4C4BAF6-37DF-4FAD-8287-3A01CB69762A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isi.hr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isi.hr)-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isi.hr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zos.hr/" TargetMode="External"/><Relationship Id="rId2" Type="http://schemas.openxmlformats.org/officeDocument/2006/relationships/hyperlink" Target="http://www.upisi.hr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isi.hr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6400800" cy="4365848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ODLUKA O ELEMENTIMA I KRITERIJIMA ZA IZBOR KANDIDATA ZA UPIS U SREDNJE ŠKOLE U ŠKOLSKOJ GODINI 2014./2015.</a:t>
            </a:r>
            <a:br>
              <a:rPr lang="hr-HR" b="1" dirty="0"/>
            </a:b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809545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000" b="1" dirty="0" smtClean="0"/>
              <a:t>Upis kandidata u programe glazbene umjetnosti</a:t>
            </a:r>
            <a:endParaRPr lang="hr-HR" sz="2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hr-HR" sz="2000" dirty="0" smtClean="0"/>
              <a:t>Kandidatima koji su završili osnovno glazbeno obrazovanje ili drugi (II.) pripremni razred srednje glazbene škole za upis u 1.razred četverogodišnjeg srednjeg glazbenog programa vrednuju se: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hr-HR" sz="2000" dirty="0" smtClean="0"/>
              <a:t>Zajednički, dodatni i poseban element vrednovanja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hr-HR" sz="2000" dirty="0" smtClean="0"/>
              <a:t>Opći uspjeh iz petog i šestog razreda glazbene škole ili dva razreda pripremnog obrazovanja,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hr-HR" sz="2000" dirty="0" smtClean="0"/>
              <a:t>Ostvareni rezultati na prijemnom ispitu glazbene darovitosti</a:t>
            </a:r>
          </a:p>
          <a:p>
            <a:pPr marL="285750" indent="-285750">
              <a:lnSpc>
                <a:spcPct val="110000"/>
              </a:lnSpc>
            </a:pPr>
            <a:r>
              <a:rPr lang="hr-HR" sz="2000" dirty="0" smtClean="0"/>
              <a:t>Moguće je steći najviše </a:t>
            </a:r>
            <a:r>
              <a:rPr lang="hr-HR" sz="2000" b="1" dirty="0" smtClean="0"/>
              <a:t>260 bodova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509590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1115616" y="1484784"/>
            <a:ext cx="70567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hr-HR" sz="2000" dirty="0" smtClean="0"/>
              <a:t>Prijamni ispit za instrumentaliste i pjevače obuhvaća provjeru iz temeljnoga predmeta struke i solfeggia, za teoretičara provjeru iz klavira i solfeggia, a za graditelja i restauratora glazbala provjeru solfeggia i ocjenu priloženog rada (izgrađenog glazbala).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hr-HR" sz="2000" dirty="0" smtClean="0"/>
              <a:t>Na temelju prijamnog ispita moguće je steći najviše </a:t>
            </a:r>
            <a:r>
              <a:rPr lang="hr-HR" sz="2000" b="1" dirty="0" smtClean="0"/>
              <a:t>170 bodova</a:t>
            </a:r>
            <a:r>
              <a:rPr lang="hr-HR" sz="2000" dirty="0" smtClean="0"/>
              <a:t>, a minimalni bodovni prag na prijamnom ispitu je 70 bodova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hr-HR" sz="2000" dirty="0" smtClean="0"/>
              <a:t>Ako više kandidata ima isti broj bodova, upisuje se onaj kandidat koji je postigao bolji rezultat na prijamnom ispitu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hr-HR" sz="2000" dirty="0" smtClean="0"/>
              <a:t>Kandidati koji nisu pohađali osnovnu glazbenu školu upisuju prvi pripremni razred srednje glazbene škole nakon prijamnog ispita (provjera sluha, glazbenog pamćenja i ritma, a za glazbenika pjevača i izvedbu dviju vokalnih skladbi po vlastitom izboru)- moguće ostvariti najviše </a:t>
            </a:r>
            <a:r>
              <a:rPr lang="hr-HR" sz="2000" b="1" dirty="0" smtClean="0"/>
              <a:t>180 bodova, </a:t>
            </a:r>
            <a:r>
              <a:rPr lang="hr-HR" sz="2000" dirty="0" smtClean="0"/>
              <a:t>a minimalni prag je 100 bodova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236303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000" b="1" dirty="0" smtClean="0"/>
              <a:t>Upis kandidata u prograME PLESNE UMJETNOSTI</a:t>
            </a:r>
            <a:endParaRPr lang="hr-HR" sz="2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r-HR" sz="2000" dirty="0" smtClean="0"/>
              <a:t>Kandidatima koji su uspješno završili osnovno plesno odnosno baletno obrazovanje vrednuju se:</a:t>
            </a:r>
          </a:p>
          <a:p>
            <a:pPr indent="0">
              <a:lnSpc>
                <a:spcPct val="100000"/>
              </a:lnSpc>
              <a:buNone/>
            </a:pPr>
            <a:r>
              <a:rPr lang="hr-HR" sz="2000" dirty="0" smtClean="0"/>
              <a:t>-    zajednički, dodatni i poseban element vrednovanja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hr-HR" sz="2000" dirty="0" smtClean="0"/>
              <a:t>opći uspjeh iz 4.razreda plesne ili baletne škole ili uspjeh iz pripremnog razreda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hr-HR" sz="2000" dirty="0"/>
              <a:t>o</a:t>
            </a:r>
            <a:r>
              <a:rPr lang="hr-HR" sz="2000" dirty="0" smtClean="0"/>
              <a:t>stvareni rezultat na prijamnom ispitu  plesne darovitosti (uspjeh iz glavnih plesnih predmeta koje utvrđuje škola i objavljuje u sklopu natječaja za upis</a:t>
            </a:r>
          </a:p>
          <a:p>
            <a:pPr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08807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259632" y="1196752"/>
            <a:ext cx="6768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2000" dirty="0" smtClean="0"/>
              <a:t>Moguće je steći </a:t>
            </a:r>
            <a:r>
              <a:rPr lang="hr-HR" sz="2000" b="1" dirty="0" smtClean="0"/>
              <a:t>najviše 200 bodova </a:t>
            </a:r>
            <a:r>
              <a:rPr lang="hr-HR" sz="2000" dirty="0" smtClean="0"/>
              <a:t>(prijemni ispit-najviše 115 bodova, a minimalni prag je 70 bodova)</a:t>
            </a:r>
          </a:p>
          <a:p>
            <a:endParaRPr lang="hr-HR" sz="20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hr-HR" sz="2000" dirty="0" smtClean="0"/>
              <a:t>ako više kandidata ima isti broj bodova, upisuje se onaj koji je ostvario veći broj bodova na prijamnom ispitu</a:t>
            </a:r>
          </a:p>
          <a:p>
            <a:endParaRPr lang="hr-HR" sz="20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hr-HR" sz="2000" dirty="0" smtClean="0"/>
              <a:t>Kandidati koji nisu pohađali osnovnu plesnu školu upisuju pripremni razred nakon položenog prijamnog ispita plesne darovitosti (</a:t>
            </a:r>
            <a:r>
              <a:rPr lang="hr-HR" sz="2000" b="1" dirty="0" err="1" smtClean="0"/>
              <a:t>max</a:t>
            </a:r>
            <a:r>
              <a:rPr lang="hr-HR" sz="2000" b="1" dirty="0" smtClean="0"/>
              <a:t> 120 bodova- </a:t>
            </a:r>
            <a:r>
              <a:rPr lang="hr-HR" sz="2000" dirty="0" smtClean="0"/>
              <a:t>minimalni prag je 70 bodova)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90153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000" b="1" dirty="0" smtClean="0"/>
              <a:t>Upis iznimno darovitih kandidata</a:t>
            </a:r>
            <a:endParaRPr lang="hr-HR" sz="2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Uz suglasnost nastavničkog vijeća, a na temelju pokazane iznimne darovitosti, u pripremni program srednje škole odnosno u prvi razred srednje glazbene ili plesne škole mogu se upisati i kandidati koji još nisu završili završni razred osnovne škole, a nakon provjere darovitosti koju provodi glazbena ili plesna škola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72401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400" b="1" dirty="0" smtClean="0"/>
              <a:t>Upis kandidata u razredne odjele za sportaše</a:t>
            </a:r>
            <a:endParaRPr lang="hr-HR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2000" dirty="0" smtClean="0"/>
              <a:t>Pravo prijave za upis u razredne odjele za sportaše imaju kandidati koji su uvršteni na rang-listu određenog sportskog saveza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2000" dirty="0" smtClean="0"/>
              <a:t>Bodovanje za upis provodi se na sljedeći način: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dirty="0" smtClean="0"/>
              <a:t>Maksimalan broj bodova na temelju sportske uspješnosti i uspjeha u prethodnom obrazovanju je </a:t>
            </a:r>
            <a:r>
              <a:rPr lang="hr-HR" sz="2000" b="1" dirty="0" smtClean="0"/>
              <a:t>267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dirty="0" smtClean="0"/>
              <a:t>Od toga, do 187 bodova kandidat ostvaruje na temelju kriterija sportske uspješnosti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dirty="0" smtClean="0"/>
              <a:t>Daljnjih 80 bodova kandidat ostvaruje na temelju zajedničkoga elementa vrednovanja uspjeha u osnovnom školovanju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622936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259632" y="1268760"/>
            <a:ext cx="691276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hr-HR" sz="2000" dirty="0" smtClean="0"/>
              <a:t>Izračun broja bodova uzima u obzir:</a:t>
            </a:r>
          </a:p>
          <a:p>
            <a:pPr marL="285750" indent="-285750">
              <a:buFontTx/>
              <a:buChar char="-"/>
            </a:pPr>
            <a:r>
              <a:rPr lang="hr-HR" sz="2000" dirty="0" smtClean="0"/>
              <a:t>Položaj kandidata na rang listi matičnog </a:t>
            </a:r>
            <a:r>
              <a:rPr lang="hr-HR" sz="2000" dirty="0"/>
              <a:t>n</a:t>
            </a:r>
            <a:r>
              <a:rPr lang="hr-HR" sz="2000" dirty="0" smtClean="0"/>
              <a:t>acionalnog sportskog saveza</a:t>
            </a:r>
          </a:p>
          <a:p>
            <a:endParaRPr lang="hr-HR" sz="2000" dirty="0" smtClean="0"/>
          </a:p>
          <a:p>
            <a:pPr marL="285750" indent="-285750">
              <a:buFontTx/>
              <a:buChar char="-"/>
            </a:pPr>
            <a:r>
              <a:rPr lang="hr-HR" sz="2000" dirty="0" smtClean="0"/>
              <a:t>Ukupan broj kandidata na rang-listi matičnog nacionalnog sportskog saveza</a:t>
            </a:r>
          </a:p>
          <a:p>
            <a:endParaRPr lang="hr-HR" sz="2000" dirty="0" smtClean="0"/>
          </a:p>
          <a:p>
            <a:pPr marL="285750" indent="-285750">
              <a:buFontTx/>
              <a:buChar char="-"/>
            </a:pPr>
            <a:r>
              <a:rPr lang="hr-HR" sz="2000" dirty="0" smtClean="0"/>
              <a:t>Skupinu u koji je pojedini sport razvrstan, sukladno odluci Povjerenstva za upis učenika u 1. razred srednje škole u </a:t>
            </a:r>
            <a:r>
              <a:rPr lang="hr-HR" sz="2000" dirty="0" err="1" smtClean="0"/>
              <a:t>šk.godini</a:t>
            </a:r>
            <a:r>
              <a:rPr lang="hr-HR" sz="2000" dirty="0" smtClean="0"/>
              <a:t> 2014./2015. za razredne odjele za sportaše</a:t>
            </a:r>
          </a:p>
          <a:p>
            <a:pPr marL="285750" indent="-285750">
              <a:buFontTx/>
              <a:buChar char="-"/>
            </a:pPr>
            <a:endParaRPr lang="hr-HR" sz="2000" dirty="0"/>
          </a:p>
          <a:p>
            <a:pPr marL="285750" indent="-285750">
              <a:buFontTx/>
              <a:buChar char="-"/>
            </a:pPr>
            <a:r>
              <a:rPr lang="hr-HR" sz="2000" dirty="0" smtClean="0"/>
              <a:t>Formula za izračun bodova dostupna u Odluci o elementima i kriterijima za izbor kandidata za upis u 1.razred srednje škole u </a:t>
            </a:r>
            <a:r>
              <a:rPr lang="hr-HR" sz="2000" dirty="0" err="1" smtClean="0"/>
              <a:t>šk.godini</a:t>
            </a:r>
            <a:r>
              <a:rPr lang="hr-HR" sz="2000" dirty="0" smtClean="0"/>
              <a:t> 2014./2015. (</a:t>
            </a:r>
            <a:r>
              <a:rPr lang="hr-HR" sz="2000" dirty="0" smtClean="0">
                <a:hlinkClick r:id="rId2"/>
              </a:rPr>
              <a:t>www.upisi.hr</a:t>
            </a:r>
            <a:r>
              <a:rPr lang="hr-HR" sz="2000" dirty="0" smtClean="0"/>
              <a:t> )</a:t>
            </a:r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24122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1640" y="1268760"/>
            <a:ext cx="6400800" cy="685800"/>
          </a:xfrm>
        </p:spPr>
        <p:txBody>
          <a:bodyPr>
            <a:noAutofit/>
          </a:bodyPr>
          <a:lstStyle/>
          <a:p>
            <a:r>
              <a:rPr lang="hr-HR" sz="2000" b="1" dirty="0" smtClean="0"/>
              <a:t>Vrednovanje rezultata kandidata postignutih na natjecanjima iz znanja i u sportu</a:t>
            </a:r>
            <a:endParaRPr lang="hr-HR" sz="2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Kandidatu se vrednuje </a:t>
            </a:r>
            <a:r>
              <a:rPr lang="hr-HR" b="1" dirty="0" smtClean="0"/>
              <a:t>isključivo jedno (najpovoljnije) postignuće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r-HR" dirty="0" smtClean="0"/>
              <a:t>Pravo na izravan upis ili dodatne bodove ostvaruju kandidati na osnovi rezultata koje su postigli na: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hr-HR" dirty="0" smtClean="0"/>
              <a:t>Natjecanjima u znanju iz Hrvatskog jezika, Matematike, prvog stranog jezika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hr-HR" dirty="0" smtClean="0"/>
              <a:t>Natjecanjima u znanju iz dvaju nastavnih predmeta posebno važnih za upis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hr-HR" dirty="0" smtClean="0"/>
              <a:t>Jednom natjecanju iz znanja koji </a:t>
            </a:r>
            <a:r>
              <a:rPr lang="hr-HR" dirty="0" smtClean="0"/>
              <a:t>samostalno </a:t>
            </a:r>
            <a:r>
              <a:rPr lang="hr-HR" dirty="0" smtClean="0"/>
              <a:t>određuje srednja škola, a koja se provode u organizaciji Agencije za odgoj i obrazovanje</a:t>
            </a:r>
          </a:p>
          <a:p>
            <a:pPr marL="285750" indent="-285750">
              <a:buFontTx/>
              <a:buChar char="-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99784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1259632" y="1484784"/>
            <a:ext cx="698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hr-HR" sz="2000" u="sng" dirty="0" smtClean="0"/>
              <a:t>Državna/ međunarodna natjecanja iz znanja</a:t>
            </a:r>
          </a:p>
          <a:p>
            <a:endParaRPr lang="hr-HR" dirty="0" smtClean="0"/>
          </a:p>
          <a:p>
            <a:pPr marL="285750" indent="-285750">
              <a:buFontTx/>
              <a:buChar char="-"/>
            </a:pPr>
            <a:r>
              <a:rPr lang="hr-HR" sz="2000" b="1" u="sng" dirty="0" smtClean="0"/>
              <a:t>prvo, drugo ili treće mjesto kao pojedinac u 5.,6.,7. ili 8.razredu- IZRAVAN UPIS</a:t>
            </a:r>
            <a:r>
              <a:rPr lang="hr-HR" sz="2000" dirty="0" smtClean="0"/>
              <a:t> (pod uvjetom da zadovolje na ispitu sposobnosti i darovitosti u školama gdje je to potrebno)</a:t>
            </a:r>
          </a:p>
          <a:p>
            <a:pPr marL="285750" indent="-285750">
              <a:buFontTx/>
              <a:buChar char="-"/>
            </a:pPr>
            <a:endParaRPr lang="hr-HR" sz="2000" dirty="0"/>
          </a:p>
          <a:p>
            <a:pPr marL="285750" indent="-285750">
              <a:buFontTx/>
              <a:buChar char="-"/>
            </a:pPr>
            <a:r>
              <a:rPr lang="hr-HR" sz="2000" b="1" dirty="0" smtClean="0"/>
              <a:t>Prvo mjesto kao član skupine- 3 boda</a:t>
            </a:r>
          </a:p>
          <a:p>
            <a:pPr marL="285750" indent="-285750">
              <a:buFontTx/>
              <a:buChar char="-"/>
            </a:pPr>
            <a:endParaRPr lang="hr-HR" sz="2000" dirty="0"/>
          </a:p>
          <a:p>
            <a:pPr marL="285750" indent="-285750">
              <a:buFontTx/>
              <a:buChar char="-"/>
            </a:pPr>
            <a:r>
              <a:rPr lang="hr-HR" sz="2000" b="1" dirty="0" smtClean="0"/>
              <a:t>Drugo mjesto kao član skupine- 2 bo</a:t>
            </a:r>
            <a:r>
              <a:rPr lang="hr-HR" sz="2000" dirty="0" smtClean="0"/>
              <a:t>da</a:t>
            </a:r>
          </a:p>
          <a:p>
            <a:pPr marL="285750" indent="-285750">
              <a:buFontTx/>
              <a:buChar char="-"/>
            </a:pPr>
            <a:endParaRPr lang="hr-HR" sz="2000" dirty="0"/>
          </a:p>
          <a:p>
            <a:pPr marL="285750" indent="-285750">
              <a:buFontTx/>
              <a:buChar char="-"/>
            </a:pPr>
            <a:r>
              <a:rPr lang="hr-HR" sz="2000" b="1" dirty="0" smtClean="0"/>
              <a:t>Treće mjesto kao član skupine- 1 bod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2952784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475656" y="1196752"/>
            <a:ext cx="66247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hr-HR" sz="2000" dirty="0" smtClean="0"/>
              <a:t>Natjecanja iz sporta:</a:t>
            </a:r>
          </a:p>
          <a:p>
            <a:pPr marL="285750" indent="-285750">
              <a:buFont typeface="Wingdings" pitchFamily="2" charset="2"/>
              <a:buChar char="v"/>
            </a:pPr>
            <a:endParaRPr lang="hr-HR" dirty="0"/>
          </a:p>
          <a:p>
            <a:pPr marL="285750" indent="-285750">
              <a:buFontTx/>
              <a:buChar char="-"/>
            </a:pPr>
            <a:r>
              <a:rPr lang="hr-HR" sz="2000" dirty="0" smtClean="0"/>
              <a:t>Pravo na dodatne bodove kandidati ostvaruju na temelju službene evidencije o rezultatima natjecanja školskih sportskih društava ( vodi je Hrvatski školski športski savez)</a:t>
            </a:r>
          </a:p>
          <a:p>
            <a:pPr marL="285750" indent="-285750">
              <a:buFontTx/>
              <a:buChar char="-"/>
            </a:pPr>
            <a:endParaRPr lang="hr-HR" sz="2000" dirty="0"/>
          </a:p>
          <a:p>
            <a:pPr marL="285750" indent="-285750">
              <a:buFontTx/>
              <a:buChar char="-"/>
            </a:pPr>
            <a:r>
              <a:rPr lang="hr-HR" sz="2000" b="1" dirty="0" smtClean="0"/>
              <a:t>Prvo mjesto na državnom natjecanju kao članovi ekipe- 3 boda</a:t>
            </a:r>
          </a:p>
          <a:p>
            <a:pPr marL="285750" indent="-285750">
              <a:buFontTx/>
              <a:buChar char="-"/>
            </a:pPr>
            <a:endParaRPr lang="hr-HR" sz="2000" b="1" dirty="0"/>
          </a:p>
          <a:p>
            <a:pPr marL="285750" indent="-285750">
              <a:buFontTx/>
              <a:buChar char="-"/>
            </a:pPr>
            <a:r>
              <a:rPr lang="hr-HR" sz="2000" b="1" dirty="0" smtClean="0"/>
              <a:t>Drugo mjesto na državnom natjecanju kao članovi ekipe- 2 boda</a:t>
            </a:r>
          </a:p>
          <a:p>
            <a:pPr marL="285750" indent="-285750">
              <a:buFontTx/>
              <a:buChar char="-"/>
            </a:pPr>
            <a:endParaRPr lang="hr-HR" sz="2000" b="1" dirty="0"/>
          </a:p>
          <a:p>
            <a:pPr marL="285750" indent="-285750">
              <a:buFontTx/>
              <a:buChar char="-"/>
            </a:pPr>
            <a:r>
              <a:rPr lang="hr-HR" sz="2000" b="1" dirty="0" smtClean="0"/>
              <a:t>Treće mjesto na državnom natjecanju kao članovi ekipe- 1 bod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2068207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979712" y="1628800"/>
            <a:ext cx="57606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hr-HR" sz="2400" dirty="0" smtClean="0"/>
              <a:t>Kandidati se za upis u obrazovne programe prijavljuju i upisuju putem mrežne stranice Nacionalnoga informacijskog sustava prijava i upisa u srednje škole (</a:t>
            </a:r>
            <a:r>
              <a:rPr lang="hr-HR" sz="2400" dirty="0" err="1" smtClean="0"/>
              <a:t>NISpuSŠ</a:t>
            </a:r>
            <a:r>
              <a:rPr lang="hr-HR" sz="2400" dirty="0" smtClean="0"/>
              <a:t>)</a:t>
            </a:r>
          </a:p>
          <a:p>
            <a:pPr marL="285750" indent="-285750">
              <a:buFont typeface="Wingdings" pitchFamily="2" charset="2"/>
              <a:buChar char="v"/>
            </a:pPr>
            <a:endParaRPr lang="hr-HR" sz="2000" dirty="0"/>
          </a:p>
          <a:p>
            <a:pPr marL="285750" indent="-285750">
              <a:buFont typeface="Wingdings" pitchFamily="2" charset="2"/>
              <a:buChar char="v"/>
            </a:pPr>
            <a:r>
              <a:rPr lang="hr-HR" sz="2400" dirty="0" smtClean="0"/>
              <a:t>U svakome upisnom roku kandidat se može prijaviti za upis u najviše šest obrazovnih programa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229594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1475656" y="1988840"/>
            <a:ext cx="6192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000" b="1" dirty="0" smtClean="0"/>
              <a:t>POSEBAN ELEMENT VREDNOVANJA</a:t>
            </a:r>
            <a:endParaRPr lang="hr-HR" sz="6000" b="1" dirty="0"/>
          </a:p>
        </p:txBody>
      </p:sp>
    </p:spTree>
    <p:extLst>
      <p:ext uri="{BB962C8B-B14F-4D97-AF65-F5344CB8AC3E}">
        <p14:creationId xmlns:p14="http://schemas.microsoft.com/office/powerpoint/2010/main" val="1636097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403648" y="1556792"/>
            <a:ext cx="6408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hr-HR" sz="2000" dirty="0" smtClean="0"/>
              <a:t>Poseban element vrednovanja čini uspjeh kandidata koji su ostvarili u otežanim uvjetima obrazovanja</a:t>
            </a:r>
          </a:p>
          <a:p>
            <a:pPr marL="285750" indent="-285750">
              <a:buFont typeface="Wingdings" pitchFamily="2" charset="2"/>
              <a:buChar char="v"/>
            </a:pPr>
            <a:endParaRPr lang="hr-HR" sz="2000" dirty="0"/>
          </a:p>
          <a:p>
            <a:pPr marL="285750" indent="-285750">
              <a:buFont typeface="Wingdings" pitchFamily="2" charset="2"/>
              <a:buChar char="v"/>
            </a:pPr>
            <a:r>
              <a:rPr lang="hr-HR" sz="2000" dirty="0" smtClean="0"/>
              <a:t>Kandidatima će se priznati ostvarivanje </a:t>
            </a:r>
            <a:r>
              <a:rPr lang="hr-HR" sz="2000" b="1" dirty="0" smtClean="0"/>
              <a:t>isključivo jednoga (najpovoljnijeg) od prava</a:t>
            </a:r>
            <a:r>
              <a:rPr lang="hr-HR" sz="2000" dirty="0" smtClean="0"/>
              <a:t>, bez obzira na to mogu li ostvariti dva ili više prava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5771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400" b="1" dirty="0" smtClean="0"/>
              <a:t>Upis kandidata s teškoćama u razvoju</a:t>
            </a:r>
            <a:endParaRPr lang="hr-HR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000" dirty="0" smtClean="0"/>
              <a:t>Kandidati s teškoćama u razvoju su kandidati koji su osnovnu školu završili prema rješenju državne uprave o primjerenome obliku školovanja</a:t>
            </a:r>
          </a:p>
          <a:p>
            <a:r>
              <a:rPr lang="hr-HR" sz="2000" b="1" dirty="0" smtClean="0"/>
              <a:t>Pravo na izravan upis u jedan od programa obrazovanja za koje posjeduju stručno mišljenje službe za profesionalno usmjeravanje HZZ-</a:t>
            </a:r>
            <a:r>
              <a:rPr lang="hr-HR" sz="2000" dirty="0" smtClean="0"/>
              <a:t>a, pod uvjetom da zadovolje na ispitu sposobnosti i darovitosti u školama u kojima je to uvjet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475044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475656" y="1412776"/>
            <a:ext cx="66247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hr-HR" sz="2000" b="1" dirty="0" smtClean="0"/>
              <a:t>Za ostvarivanje prava na izravni upis potrebno je priložiti:</a:t>
            </a:r>
          </a:p>
          <a:p>
            <a:endParaRPr lang="hr-HR" sz="2000" b="1" dirty="0" smtClean="0"/>
          </a:p>
          <a:p>
            <a:pPr marL="342900" indent="-342900">
              <a:buAutoNum type="arabicParenR"/>
            </a:pPr>
            <a:r>
              <a:rPr lang="hr-HR" sz="2000" dirty="0" smtClean="0"/>
              <a:t>Rješenje ureda državne uprave o primjerenome obliku školovanja</a:t>
            </a:r>
          </a:p>
          <a:p>
            <a:endParaRPr lang="hr-HR" sz="2000" dirty="0" smtClean="0"/>
          </a:p>
          <a:p>
            <a:r>
              <a:rPr lang="hr-HR" sz="2000" dirty="0" smtClean="0"/>
              <a:t>2)   Stručno mišljenje nadležnog školskog liječnika o utvrđenim     zdravstvenim smetnjama koje mogu značajnije sužavati mogući izbor obrazovnih programa i zanimanja</a:t>
            </a:r>
          </a:p>
          <a:p>
            <a:endParaRPr lang="hr-HR" sz="2000" dirty="0" smtClean="0"/>
          </a:p>
          <a:p>
            <a:r>
              <a:rPr lang="hr-HR" sz="2000" dirty="0" smtClean="0"/>
              <a:t>3)   Stručno mišljenje službe za profesionalno usmjeravanje Hrvatskog zavoda za zapošljavanje za najmanje tri primjerena programa obrazovanja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130911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259632" y="1196752"/>
            <a:ext cx="6840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hr-HR" sz="2000" dirty="0" smtClean="0"/>
              <a:t>Kandidati koji su osnovno obrazovanje završili po redovitom nastavnom planu i programu uz individualizirani pristup, kao i učenici koji su osnovno obrazovanje završili po prilagođenom programu, mogu nastaviti školovanje:</a:t>
            </a:r>
          </a:p>
          <a:p>
            <a:pPr marL="285750" indent="-285750">
              <a:buFont typeface="Wingdings" pitchFamily="2" charset="2"/>
              <a:buChar char="v"/>
            </a:pPr>
            <a:endParaRPr lang="hr-HR" sz="2000" dirty="0"/>
          </a:p>
          <a:p>
            <a:pPr marL="285750" indent="-285750">
              <a:buFontTx/>
              <a:buChar char="-"/>
            </a:pPr>
            <a:r>
              <a:rPr lang="hr-HR" sz="2000" dirty="0" smtClean="0"/>
              <a:t>Po redovitom nastavnom planu i programu s individualiziranim pristupom</a:t>
            </a:r>
          </a:p>
          <a:p>
            <a:pPr marL="285750" indent="-285750">
              <a:buFontTx/>
              <a:buChar char="-"/>
            </a:pPr>
            <a:r>
              <a:rPr lang="hr-HR" sz="2000" dirty="0" smtClean="0"/>
              <a:t>Po prilagođenom nastavnom planu i programu</a:t>
            </a:r>
          </a:p>
          <a:p>
            <a:pPr marL="285750" indent="-285750">
              <a:buFontTx/>
              <a:buChar char="-"/>
            </a:pPr>
            <a:r>
              <a:rPr lang="hr-HR" sz="2000" dirty="0" smtClean="0"/>
              <a:t>Ili, iznimno, po posebnom nastavnom planu i programu u srednjim školama ili posebnim odgojno-obrazovnim ustanovama koje imaju odobrenje za provođenje srednjoškolskih programa za učenike s teškoćama u razvoju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531795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400" b="1" dirty="0" smtClean="0"/>
              <a:t>Upis kandidata sa zdravstvenim teškoćama</a:t>
            </a:r>
            <a:endParaRPr lang="hr-HR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r-HR" sz="2000" dirty="0" smtClean="0"/>
              <a:t>Kandidati sa zdravstvenim teškoćama su kandidati koji su osnovno obrazovanje završili po redovitom nastavnom planu i programu, a kojima su teže zdravstvene teškoće i/ili dugotrajnije liječenje utjecali na postizanje rezultata ili im značajno sužavaju mogući izbor zanimanja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r-HR" sz="2000" dirty="0" smtClean="0"/>
              <a:t>Kandidatima sa zdravstvenim teškoćama </a:t>
            </a:r>
            <a:r>
              <a:rPr lang="hr-HR" sz="2000" b="1" u="sng" dirty="0" smtClean="0"/>
              <a:t>dodaje se 1 bod </a:t>
            </a:r>
            <a:r>
              <a:rPr lang="hr-HR" sz="2000" dirty="0" smtClean="0"/>
              <a:t>na broj bodova utvrđen tijekom postupka vrednovanja za one programe obrazovanja za koje posjeduju stručno mišljenje službe za profesionalno usmjeravanje Hrvatskoga zavoda za zapošljavanje.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312929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331640" y="1340768"/>
            <a:ext cx="67687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hr-HR" sz="2000" b="1" dirty="0" smtClean="0"/>
              <a:t>Za ostvarivanje prava na dodatni bod potrebno je priložiti:</a:t>
            </a:r>
          </a:p>
          <a:p>
            <a:endParaRPr lang="hr-HR" dirty="0"/>
          </a:p>
          <a:p>
            <a:pPr marL="285750" indent="-285750">
              <a:buFontTx/>
              <a:buChar char="-"/>
            </a:pPr>
            <a:r>
              <a:rPr lang="hr-HR" sz="2000" dirty="0" smtClean="0"/>
              <a:t>Stručno mišljenje nadležnog školskog liječnika o težim zdravstvenim teškoćama i/ili dugotrajnijem liječenju koji su utjecali na postizanje rezultata tijekom obrazovanja i/ili mu značajno sužavaju izbor obrazovnih programa</a:t>
            </a:r>
          </a:p>
          <a:p>
            <a:pPr marL="285750" indent="-285750">
              <a:buFontTx/>
              <a:buChar char="-"/>
            </a:pPr>
            <a:r>
              <a:rPr lang="hr-HR" sz="2000" dirty="0" smtClean="0"/>
              <a:t>Stručno mišljenje službe za profesionalno usmjeravanje Hrvatskoga zavoda za zapošljavanje o sposobnostima i motivaciji učenika za najmanje tri primjerena programa obrazovanj</a:t>
            </a:r>
            <a:r>
              <a:rPr lang="hr-HR" dirty="0" smtClean="0"/>
              <a:t>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51196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1640" y="1340768"/>
            <a:ext cx="6400800" cy="685800"/>
          </a:xfrm>
        </p:spPr>
        <p:txBody>
          <a:bodyPr>
            <a:noAutofit/>
          </a:bodyPr>
          <a:lstStyle/>
          <a:p>
            <a:r>
              <a:rPr lang="hr-HR" sz="1600" b="1" dirty="0" smtClean="0"/>
              <a:t>Upis kandidata koji žive u otežanim uvjetima obrazovanja uzrokovanim nepovoljnim ekonomskim, socijalnim te odgojnim čimbenicima</a:t>
            </a:r>
            <a:endParaRPr lang="hr-HR" sz="1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Kandidatu koji živi u otežanim uvjetima uzrokovanim ekonomskim, socijalnim te odgojnim čimbenicima koji su mogli utjecati na uspjeh u osnovnoj školi </a:t>
            </a:r>
            <a:r>
              <a:rPr lang="hr-HR" b="1" dirty="0" smtClean="0"/>
              <a:t>dodaje se jedan bod </a:t>
            </a:r>
            <a:r>
              <a:rPr lang="hr-HR" dirty="0" smtClean="0"/>
              <a:t>na broj bodova koji je utvrđen tijekom postupka vrednovanja</a:t>
            </a:r>
          </a:p>
          <a:p>
            <a:pPr marL="285750" indent="-285750">
              <a:buFontTx/>
              <a:buChar char="-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55707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331640" y="1268760"/>
            <a:ext cx="676875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hr-HR" sz="2000" b="1" dirty="0"/>
              <a:t>Otežani uvjeti su:</a:t>
            </a:r>
          </a:p>
          <a:p>
            <a:pPr marL="285750" indent="-285750">
              <a:buFontTx/>
              <a:buChar char="-"/>
            </a:pPr>
            <a:r>
              <a:rPr lang="hr-HR" sz="2000" dirty="0"/>
              <a:t>Ako kandidat živi uz jednog ili oba roditelja s dugotrajnom teškom bolesti</a:t>
            </a:r>
            <a:r>
              <a:rPr lang="hr-HR" sz="2000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hr-HR" sz="2000" dirty="0" smtClean="0"/>
              <a:t>Ako kandidat živi uz dugotrajno nezaposlena oba roditelja, u smislu članka 2. Zakona o poticanju zapošljavanja (NN, 57/2012. i 120/2012.)</a:t>
            </a:r>
          </a:p>
          <a:p>
            <a:pPr marL="285750" indent="-285750">
              <a:buFontTx/>
              <a:buChar char="-"/>
            </a:pPr>
            <a:r>
              <a:rPr lang="hr-HR" sz="2000" dirty="0" smtClean="0"/>
              <a:t>Ako kandidat živi uz samohranog roditelja te posjeduje rješenje centra za socijalnu skrb o pravu samohranog roditelja kao korisnika socijalne skrbi;</a:t>
            </a:r>
          </a:p>
          <a:p>
            <a:pPr marL="285750" indent="-285750">
              <a:buFontTx/>
              <a:buChar char="-"/>
            </a:pPr>
            <a:r>
              <a:rPr lang="hr-HR" sz="2000" dirty="0" smtClean="0"/>
              <a:t>Ako je kandidatu jedan roditelj preminuo;</a:t>
            </a:r>
          </a:p>
          <a:p>
            <a:pPr marL="285750" indent="-285750">
              <a:buFontTx/>
              <a:buChar char="-"/>
            </a:pPr>
            <a:r>
              <a:rPr lang="hr-HR" sz="2000" dirty="0" smtClean="0"/>
              <a:t>Ako je kandidat dijete bez roditelja ili odgovarajuće roditeljske skrbi, u smislu članka 21. Zakona o socijalnoj skrbi (NN, 157/2013.)</a:t>
            </a:r>
          </a:p>
          <a:p>
            <a:pPr marL="285750" indent="-285750">
              <a:buFontTx/>
              <a:buChar char="-"/>
            </a:pPr>
            <a:endParaRPr lang="hr-HR" sz="2000" dirty="0" smtClean="0"/>
          </a:p>
        </p:txBody>
      </p:sp>
    </p:spTree>
    <p:extLst>
      <p:ext uri="{BB962C8B-B14F-4D97-AF65-F5344CB8AC3E}">
        <p14:creationId xmlns:p14="http://schemas.microsoft.com/office/powerpoint/2010/main" val="2675241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331640" y="1268760"/>
            <a:ext cx="662473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hr-HR" sz="2000" b="1" dirty="0" smtClean="0"/>
              <a:t>Za ostvarivanje prava na dodatni bod potrebno je priložiti:</a:t>
            </a:r>
          </a:p>
          <a:p>
            <a:pPr marL="285750" indent="-285750">
              <a:buFont typeface="Wingdings" pitchFamily="2" charset="2"/>
              <a:buChar char="v"/>
            </a:pPr>
            <a:endParaRPr lang="hr-HR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r-HR" sz="2000" dirty="0" smtClean="0"/>
              <a:t>Liječničku potvrdu o dugotrajnoj težoj bolesti jednog i/ili oba roditelja;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r-HR" sz="2000" dirty="0" smtClean="0"/>
              <a:t>Potvrdu o dugotrajnoj nezaposlenosti oba roditelja iz područnog ureda Hrvatskog zavoda za zapošljavanje;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r-HR" sz="2000" dirty="0" smtClean="0"/>
              <a:t>Potvrdu o korištenju socijalne pomoći;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r-HR" sz="2000" dirty="0" smtClean="0"/>
              <a:t>Potvrdu o smrti roditelja (preslika smrtovnice);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r-HR" sz="2000" dirty="0" smtClean="0"/>
              <a:t>Potvrdu nadležnog centra za socijalnu skrb da je kandidat korisnik socijalne skrbi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123849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2195736" y="2564904"/>
            <a:ext cx="48245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800" b="1" dirty="0" smtClean="0"/>
              <a:t>ELEMENTI VREDNOVANJA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09949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1600" b="1" dirty="0" smtClean="0"/>
              <a:t>Upis kandidata na osnovi nacionalne strategije za uključivanje </a:t>
            </a:r>
            <a:r>
              <a:rPr lang="hr-HR" sz="1600" b="1" dirty="0" err="1" smtClean="0"/>
              <a:t>roma</a:t>
            </a:r>
            <a:r>
              <a:rPr lang="hr-HR" sz="1600" b="1" dirty="0" smtClean="0"/>
              <a:t> za razdoblje od 2013.do 2020.godine</a:t>
            </a:r>
            <a:endParaRPr lang="hr-HR" sz="1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000" dirty="0" smtClean="0"/>
              <a:t>Kandidatu koji je pripadnik romske nacionalne manjine, a živi u uvjetima koji su mogli nepovoljno utjecati na njegov uspjeh u osnovnoj školi, </a:t>
            </a:r>
            <a:r>
              <a:rPr lang="hr-HR" sz="2000" b="1" dirty="0" smtClean="0"/>
              <a:t>dodaje se jedan bod </a:t>
            </a:r>
            <a:r>
              <a:rPr lang="hr-HR" sz="2000" dirty="0" smtClean="0"/>
              <a:t>na broj bodova koji je utvrđen tijekom postupka vrednovanja.</a:t>
            </a:r>
          </a:p>
          <a:p>
            <a:r>
              <a:rPr lang="hr-HR" sz="2000" dirty="0" smtClean="0"/>
              <a:t>Za ostvarivanje dodatnog boda potrebno je priložiti:</a:t>
            </a:r>
          </a:p>
          <a:p>
            <a:pPr marL="285750" indent="-285750">
              <a:buFontTx/>
              <a:buChar char="-"/>
            </a:pPr>
            <a:r>
              <a:rPr lang="hr-HR" sz="2000" dirty="0" smtClean="0"/>
              <a:t>Preporuku Vijeća romske nacionalne manjine;</a:t>
            </a:r>
          </a:p>
          <a:p>
            <a:pPr marL="285750" indent="-285750">
              <a:buFontTx/>
              <a:buChar char="-"/>
            </a:pPr>
            <a:r>
              <a:rPr lang="hr-HR" sz="2000" dirty="0" smtClean="0"/>
              <a:t>Preporuku nadležnog centra za socijalnu skrb.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372339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1800" b="1" dirty="0" smtClean="0"/>
              <a:t>Upis kandidata hrvatskih državljana koji dolaze iz obrazovnih sustava drugih zemalja</a:t>
            </a:r>
            <a:endParaRPr lang="hr-HR" sz="1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r-HR" sz="2000" dirty="0" smtClean="0"/>
              <a:t>Kandidati koji su se najmanje dva od posljednjih četiriju razreda školovali u inozemstvu </a:t>
            </a:r>
            <a:r>
              <a:rPr lang="hr-HR" sz="2000" b="1" dirty="0" smtClean="0"/>
              <a:t>imaju pravo na izravni upis</a:t>
            </a:r>
            <a:r>
              <a:rPr lang="hr-HR" sz="2000" dirty="0" smtClean="0"/>
              <a:t>, uz uvjet da zadovolje na ispitu sposobnosti i darovitosti u školama u kojima je to uvjet za upis</a:t>
            </a:r>
          </a:p>
          <a:p>
            <a:pPr>
              <a:lnSpc>
                <a:spcPct val="100000"/>
              </a:lnSpc>
            </a:pPr>
            <a:r>
              <a:rPr lang="hr-HR" sz="2000" dirty="0" smtClean="0"/>
              <a:t>Potrebno je priložiti:</a:t>
            </a:r>
          </a:p>
          <a:p>
            <a:pPr indent="0">
              <a:lnSpc>
                <a:spcPct val="100000"/>
              </a:lnSpc>
              <a:buNone/>
            </a:pPr>
            <a:r>
              <a:rPr lang="hr-HR" sz="2000" dirty="0" smtClean="0"/>
              <a:t>- Odgovarajuće dokaze o boravku u inozemstvu, trajanju školovanja i razlozima boravka u inozemstvu (dokaz o državljanstvu i svjedodžbe razreda završenih u inozemstvu).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9125962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Zdravstvene kontraindikacije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Za obrazovne programe za koje je određeno utvrđivanje zdravstvene sposobnosti kandidata, uvjet može biti potvrda nadležnoga školskog liječnika o zdravstvenoj sposobnosti učenika za propisani program ili liječnička svjedodžba medicine rada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2386205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403648" y="1412776"/>
            <a:ext cx="6120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/>
              <a:t>POSEBNA MJERILA I POSTUPCI ZA UPIS KANDIDATA</a:t>
            </a:r>
            <a:endParaRPr lang="hr-HR" sz="4000" b="1" dirty="0"/>
          </a:p>
        </p:txBody>
      </p:sp>
    </p:spTree>
    <p:extLst>
      <p:ext uri="{BB962C8B-B14F-4D97-AF65-F5344CB8AC3E}">
        <p14:creationId xmlns:p14="http://schemas.microsoft.com/office/powerpoint/2010/main" val="39666985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000" b="1" dirty="0" smtClean="0"/>
              <a:t>UPISI U PROGRAME ZA STJECANJE STRUKOVNE KVALIFIKACIJE U TRAJANJU DO TRI GODINE</a:t>
            </a:r>
            <a:endParaRPr lang="hr-HR" sz="2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IZBOR KANDIDATA UTVRĐUJE SE NA TEMELJU:</a:t>
            </a:r>
          </a:p>
          <a:p>
            <a:pPr marL="285750" indent="-285750">
              <a:buFontTx/>
              <a:buChar char="-"/>
            </a:pPr>
            <a:r>
              <a:rPr lang="hr-HR" sz="2000" dirty="0" smtClean="0"/>
              <a:t>zajedničkog, posebnog i dodatnog elementa vrednovanja;</a:t>
            </a:r>
          </a:p>
          <a:p>
            <a:pPr marL="285750" indent="-285750">
              <a:buFontTx/>
              <a:buChar char="-"/>
            </a:pPr>
            <a:r>
              <a:rPr lang="hr-HR" sz="2000" dirty="0"/>
              <a:t>z</a:t>
            </a:r>
            <a:r>
              <a:rPr lang="hr-HR" sz="2000" dirty="0" smtClean="0"/>
              <a:t>dravstvene sposobnosti kandidata za obavljanje poslova i zadaća u odabranome zanimanju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9571252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000" b="1" dirty="0" smtClean="0"/>
              <a:t>Upis u programe obrazovanja za vezane obrte</a:t>
            </a:r>
            <a:endParaRPr lang="hr-HR" sz="2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sz="2000" dirty="0" smtClean="0"/>
              <a:t>Izbor kandidata utvrđuje se na temelju: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hr-HR" sz="2000" u="sng" dirty="0" smtClean="0"/>
              <a:t>zajedničkog, posebnog i dodatnog elementa vrednovanj</a:t>
            </a:r>
            <a:r>
              <a:rPr lang="hr-HR" sz="2000" dirty="0" smtClean="0"/>
              <a:t>a;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hr-HR" sz="2000" u="sng" dirty="0" smtClean="0"/>
              <a:t>Zdravstvene sposobnosti kandidata- </a:t>
            </a:r>
            <a:r>
              <a:rPr lang="hr-HR" sz="2000" dirty="0" smtClean="0"/>
              <a:t>to je uvjet za prijavu u odabrano zanimanje i dokazuje se liječničkom svjedodžbom medicine rada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r>
              <a:rPr lang="hr-HR" sz="2000" dirty="0" smtClean="0"/>
              <a:t>Nakon utvrđene ljestvice poretka, kandidati moraju pri upisu dostaviti </a:t>
            </a:r>
            <a:r>
              <a:rPr lang="hr-HR" sz="2000" b="1" dirty="0" smtClean="0"/>
              <a:t>sklopljen ugovor o nau</a:t>
            </a:r>
            <a:r>
              <a:rPr lang="hr-HR" sz="2000" dirty="0" smtClean="0"/>
              <a:t>kovanju (područne obrtničke komore dostavljaju strukovnim školama popis licenciranih obrtnika s brojem slobodnih mjesta za praktičnu nastavu i vježbe po zanimanjima)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2179910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259632" y="1484784"/>
            <a:ext cx="6912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hr-HR" dirty="0" smtClean="0"/>
              <a:t>Ugovor o naukovanju sklapaju licencirani obrtnik ili pravna osoba i učenik, koji donosi na uvid:</a:t>
            </a:r>
          </a:p>
          <a:p>
            <a:endParaRPr lang="hr-HR" dirty="0" smtClean="0"/>
          </a:p>
          <a:p>
            <a:pPr marL="285750" indent="-285750">
              <a:buFontTx/>
              <a:buChar char="-"/>
            </a:pPr>
            <a:r>
              <a:rPr lang="hr-HR" dirty="0" smtClean="0"/>
              <a:t>ovjerenu presliku svjedodžbe završnog razreda osnovnog obrazovanja;</a:t>
            </a:r>
          </a:p>
          <a:p>
            <a:endParaRPr lang="hr-HR" dirty="0" smtClean="0"/>
          </a:p>
          <a:p>
            <a:pPr marL="285750" indent="-285750">
              <a:buFontTx/>
              <a:buChar char="-"/>
            </a:pPr>
            <a:r>
              <a:rPr lang="hr-HR" dirty="0"/>
              <a:t>l</a:t>
            </a:r>
            <a:r>
              <a:rPr lang="hr-HR" dirty="0" smtClean="0"/>
              <a:t>iječničku svjedodžbu medicine rada.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601894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000" b="1" dirty="0" smtClean="0"/>
              <a:t>Dodatne provjere znanja, vještina i sposobnosti</a:t>
            </a:r>
            <a:endParaRPr lang="hr-HR" sz="2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r-HR" sz="2000" dirty="0" smtClean="0"/>
              <a:t>Ako je uvjet za upis u pojedinoj školi znanje stranog jezika koji kandidat u osnovnoj školi nije učio, stručno povjerenstvo škole u koju se kandidat upisuje mora provjeriti njegovo znanje iz tog </a:t>
            </a:r>
            <a:r>
              <a:rPr lang="hr-HR" sz="2000" dirty="0" smtClean="0"/>
              <a:t>jezika (na pismeni zahtjev učenika)</a:t>
            </a:r>
            <a:endParaRPr lang="hr-HR" sz="2000" dirty="0" smtClean="0"/>
          </a:p>
          <a:p>
            <a:pPr>
              <a:lnSpc>
                <a:spcPct val="100000"/>
              </a:lnSpc>
            </a:pPr>
            <a:r>
              <a:rPr lang="hr-HR" sz="2000" dirty="0" smtClean="0"/>
              <a:t>Škole koje upisuju učenike u strukovne obrazovne programe za koje je potrebna određena tjelesna, govorna i slična spretnost mogu provoditi provjeru sposobnosti kandidata za obrazovni program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7602819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400" b="1" dirty="0" smtClean="0"/>
              <a:t>Utvrđivanje ukupnog rezultata kandidata</a:t>
            </a:r>
            <a:endParaRPr lang="hr-HR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Ukupan rezultat kandidata utvrđuje se na temelju zbroja bodova koje je kandidat stekao po svim osnovama vrednovanja (zajednički, dodatni i poseban element vrednovanja)</a:t>
            </a:r>
          </a:p>
          <a:p>
            <a:r>
              <a:rPr lang="hr-HR" sz="2000" dirty="0" smtClean="0"/>
              <a:t>Na temelju ukupnog rezultata utvrđuje se ljestvica poretka kandidata za upis i objavljuje na mrežnoj stranici Nacionalnoga informacijskog sustava prijava i upisa u srednje škole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0153412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763688" y="1844824"/>
            <a:ext cx="5760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7200" b="1" dirty="0" smtClean="0"/>
              <a:t>UPISNI ROKOVI</a:t>
            </a:r>
            <a:endParaRPr lang="hr-HR" sz="7200" b="1" dirty="0"/>
          </a:p>
        </p:txBody>
      </p:sp>
    </p:spTree>
    <p:extLst>
      <p:ext uri="{BB962C8B-B14F-4D97-AF65-F5344CB8AC3E}">
        <p14:creationId xmlns:p14="http://schemas.microsoft.com/office/powerpoint/2010/main" val="1067252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ZAJEDNIČKI ELEMENT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Zajednički element za upis u sve srednjoškolske programe čine prosjeci svih zaključnih ocjena svih nastavnih predmeta na dvije decimale u posljednja četiri razreda osnovnog obrazovanja</a:t>
            </a:r>
          </a:p>
          <a:p>
            <a:r>
              <a:rPr lang="hr-HR" sz="2400" dirty="0" smtClean="0"/>
              <a:t>Na takav način moguće je steći najviše 20 bodova</a:t>
            </a:r>
          </a:p>
          <a:p>
            <a:pPr indent="0">
              <a:buNone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4241124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LJETNI ROK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Početak prijava kandidata u sustav- </a:t>
            </a:r>
            <a:r>
              <a:rPr lang="hr-HR" b="1" dirty="0" smtClean="0"/>
              <a:t>26.5.2014. (e-identiteti)</a:t>
            </a:r>
          </a:p>
          <a:p>
            <a:r>
              <a:rPr lang="hr-HR" dirty="0" smtClean="0"/>
              <a:t>Početak prijava obrazovnih programa- </a:t>
            </a:r>
            <a:r>
              <a:rPr lang="hr-HR" b="1" dirty="0" smtClean="0"/>
              <a:t>26.6.2014.</a:t>
            </a:r>
          </a:p>
          <a:p>
            <a:r>
              <a:rPr lang="hr-HR" dirty="0" smtClean="0"/>
              <a:t>Završetak prijave obrazovnih programa koji zahtijevaju dodatne provjere- </a:t>
            </a:r>
            <a:r>
              <a:rPr lang="hr-HR" b="1" dirty="0" smtClean="0"/>
              <a:t>29.6.2014.</a:t>
            </a:r>
          </a:p>
          <a:p>
            <a:r>
              <a:rPr lang="hr-HR" dirty="0" smtClean="0"/>
              <a:t>Provođenje dodatnih ispita i provjera te unos rezultata- </a:t>
            </a:r>
            <a:r>
              <a:rPr lang="hr-HR" b="1" dirty="0" smtClean="0"/>
              <a:t>30.6.-4.7.</a:t>
            </a:r>
          </a:p>
          <a:p>
            <a:r>
              <a:rPr lang="hr-HR" dirty="0" smtClean="0"/>
              <a:t>Rok za dostavu dokumentacije (mišljenja liječnika, HZZ-a i ostali dokumenti kojima se ostvaruju dodatna prava)- </a:t>
            </a:r>
            <a:r>
              <a:rPr lang="hr-HR" b="1" dirty="0" smtClean="0"/>
              <a:t>do 1.7.2014.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3573548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403648" y="1340768"/>
            <a:ext cx="66247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hr-HR" dirty="0" smtClean="0"/>
              <a:t>Dostava osobnih dokumenata i svjedodžbi za kandidate izvan redovitog sustava obrazovanja RH- </a:t>
            </a:r>
            <a:r>
              <a:rPr lang="hr-HR" b="1" dirty="0" smtClean="0"/>
              <a:t>26.5.- 4.7.2014.</a:t>
            </a:r>
          </a:p>
          <a:p>
            <a:endParaRPr lang="hr-HR" b="1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hr-HR" dirty="0" smtClean="0"/>
              <a:t>Završetak prigovora na unesene osobne podatke, ocjena, natjecanja, rezultate; završetak unosa rezultata s popravnih ispita; brisanje s liste kandidata koji nisu zadovoljili preduvjete- </a:t>
            </a:r>
            <a:r>
              <a:rPr lang="hr-HR" b="1" dirty="0" smtClean="0"/>
              <a:t>7.7.2014.</a:t>
            </a:r>
          </a:p>
          <a:p>
            <a:endParaRPr lang="hr-HR" b="1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hr-HR" dirty="0" smtClean="0"/>
              <a:t>Zaključavanje odabira obrazovnih programa i početak ispisa prijavnica- </a:t>
            </a:r>
            <a:r>
              <a:rPr lang="hr-HR" b="1" dirty="0" smtClean="0"/>
              <a:t>8.7.2014.</a:t>
            </a:r>
          </a:p>
          <a:p>
            <a:endParaRPr lang="hr-HR" b="1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hr-HR" dirty="0" smtClean="0"/>
              <a:t>Krajnji rok za zaprimanje potpisanih prijavnica; brisanje s lista kandidata koji nisu zadovoljili preduvjete ili dostavili prijavnice; krajnji rok za podnošenje zamolbe za promjenom redoslijeda prijavljenih programa (ravnateljima osnovnih škola)- </a:t>
            </a:r>
            <a:r>
              <a:rPr lang="hr-HR" b="1" dirty="0" smtClean="0"/>
              <a:t>10.7.2014.</a:t>
            </a:r>
          </a:p>
        </p:txBody>
      </p:sp>
    </p:spTree>
    <p:extLst>
      <p:ext uri="{BB962C8B-B14F-4D97-AF65-F5344CB8AC3E}">
        <p14:creationId xmlns:p14="http://schemas.microsoft.com/office/powerpoint/2010/main" val="7676477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1403648" y="1412776"/>
            <a:ext cx="6624736" cy="2130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hr-HR" dirty="0"/>
              <a:t>Objava konačnih ljestvica poretka- </a:t>
            </a:r>
            <a:r>
              <a:rPr lang="hr-HR" b="1" dirty="0"/>
              <a:t>11.7.2014.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hr-HR" dirty="0"/>
              <a:t>Dostava dokumenata koji su uvjet za upis u određeni program </a:t>
            </a:r>
            <a:r>
              <a:rPr lang="hr-HR" b="1" dirty="0"/>
              <a:t>obrazovanja; dostava potpisanog obrasca o upisu u 1.razred-          </a:t>
            </a:r>
            <a:r>
              <a:rPr lang="hr-HR" dirty="0"/>
              <a:t>14.-18.7.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hr-HR" dirty="0"/>
              <a:t>Objava slobodnih mjesta za jesenski rok- </a:t>
            </a:r>
            <a:r>
              <a:rPr lang="hr-HR" b="1" dirty="0"/>
              <a:t>23.7.2014.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105060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JESENSKI UPISNI ROK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Početak prijava u sustav i prijava obrazovnih programa- </a:t>
            </a:r>
            <a:r>
              <a:rPr lang="hr-HR" b="1" dirty="0" smtClean="0"/>
              <a:t>25.8.2014.</a:t>
            </a:r>
          </a:p>
          <a:p>
            <a:r>
              <a:rPr lang="hr-HR" dirty="0" smtClean="0"/>
              <a:t>Dostava osobnih dokumenata, svjedodžbi i ostale dokumentacije za kandidate izvan redovitog sustava obrazovanja RH; dostava dokumentacije redovitih učenika (</a:t>
            </a:r>
            <a:r>
              <a:rPr lang="hr-HR" dirty="0" err="1" smtClean="0"/>
              <a:t>lij.potvrde</a:t>
            </a:r>
            <a:r>
              <a:rPr lang="hr-HR" dirty="0" smtClean="0"/>
              <a:t>, HZZ,..)- </a:t>
            </a:r>
            <a:r>
              <a:rPr lang="hr-HR" b="1" dirty="0" smtClean="0"/>
              <a:t>25.8.2014.</a:t>
            </a:r>
          </a:p>
          <a:p>
            <a:r>
              <a:rPr lang="hr-HR" dirty="0" smtClean="0"/>
              <a:t>Završetak prijave </a:t>
            </a:r>
            <a:r>
              <a:rPr lang="hr-HR" dirty="0" err="1" smtClean="0"/>
              <a:t>obr</a:t>
            </a:r>
            <a:r>
              <a:rPr lang="hr-HR" dirty="0" smtClean="0"/>
              <a:t>. programa koji zahtijevaju dodatne provjere- </a:t>
            </a:r>
            <a:r>
              <a:rPr lang="hr-HR" b="1" dirty="0" smtClean="0"/>
              <a:t>27.8.2014.</a:t>
            </a:r>
          </a:p>
          <a:p>
            <a:r>
              <a:rPr lang="hr-HR" dirty="0" smtClean="0"/>
              <a:t>Provođenje dodatnih ispita i provjera te unos rezultata- </a:t>
            </a:r>
            <a:r>
              <a:rPr lang="hr-HR" b="1" dirty="0" smtClean="0"/>
              <a:t>28.-29.8.2014.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353615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403648" y="1340768"/>
            <a:ext cx="65527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hr-HR" dirty="0" smtClean="0"/>
              <a:t>Završetak prigovora na osobne podatke, ocjene, natjecanja, rezultata dodatnih provjera; završetak unosa rezultata s popravnih ispita; brisanje s liste kandidata koji nisu zadovoljili preduvjete- </a:t>
            </a:r>
            <a:r>
              <a:rPr lang="hr-HR" b="1" dirty="0" smtClean="0"/>
              <a:t>30.8.2014.</a:t>
            </a:r>
          </a:p>
          <a:p>
            <a:endParaRPr lang="hr-HR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hr-HR" dirty="0" smtClean="0"/>
              <a:t>Zaključavanje odabira obrazovnih programa; početak ispisa prijavnica- </a:t>
            </a:r>
            <a:r>
              <a:rPr lang="hr-HR" b="1" dirty="0" smtClean="0"/>
              <a:t>1.9.2014.</a:t>
            </a:r>
          </a:p>
          <a:p>
            <a:endParaRPr lang="hr-HR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hr-HR" dirty="0" smtClean="0"/>
              <a:t>Krajnji rok za zaprimanje potpisanih prijavnica; brisanje s lista kandidata koji nisu zadovoljili preduvjete ili dostavili prijavnice; krajnji rok za podnošenje zamolbe za promjenom redoslijeda prijavljenih programa (ravnateljima)- </a:t>
            </a:r>
            <a:r>
              <a:rPr lang="hr-HR" b="1" dirty="0" smtClean="0"/>
              <a:t>3.9.2014.</a:t>
            </a:r>
          </a:p>
          <a:p>
            <a:endParaRPr lang="hr-HR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hr-HR" dirty="0" smtClean="0"/>
              <a:t>Objava konačnih ljestvica poretka- </a:t>
            </a:r>
            <a:r>
              <a:rPr lang="hr-HR" b="1" dirty="0" smtClean="0"/>
              <a:t>4.9.2014.</a:t>
            </a:r>
          </a:p>
          <a:p>
            <a:endParaRPr lang="hr-HR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hr-HR" dirty="0" smtClean="0"/>
              <a:t>Dostava dokumenata koji su uvjet za upis u određeni program obrazovanja; dostava upisnice u srednju školu- </a:t>
            </a:r>
            <a:r>
              <a:rPr lang="hr-HR" b="1" dirty="0" smtClean="0"/>
              <a:t>5.9.2014.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725315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000" b="1" dirty="0" smtClean="0"/>
              <a:t>Prijava učenika u odjele za sportaše u ljetnom i jesenskom upisnom roku</a:t>
            </a:r>
            <a:endParaRPr lang="hr-HR" sz="2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1600" dirty="0" smtClean="0"/>
              <a:t>Kandidati koji se upisuju u razredne odjele za sportaše iskazuju interes za upis u razredne odjele za sportaše u </a:t>
            </a:r>
            <a:r>
              <a:rPr lang="hr-HR" sz="1600" dirty="0" err="1" smtClean="0"/>
              <a:t>NISpuSŠ</a:t>
            </a:r>
            <a:r>
              <a:rPr lang="hr-HR" sz="1600" dirty="0" smtClean="0"/>
              <a:t>-u (</a:t>
            </a:r>
            <a:r>
              <a:rPr lang="hr-HR" sz="1600" dirty="0" smtClean="0">
                <a:hlinkClick r:id="rId2"/>
              </a:rPr>
              <a:t>www.upisi.hr)-</a:t>
            </a:r>
            <a:r>
              <a:rPr lang="hr-HR" sz="1600" dirty="0" smtClean="0"/>
              <a:t> </a:t>
            </a:r>
            <a:r>
              <a:rPr lang="hr-HR" sz="1600" b="1" dirty="0" smtClean="0"/>
              <a:t>26.-29.5.2014.</a:t>
            </a:r>
          </a:p>
          <a:p>
            <a:r>
              <a:rPr lang="hr-HR" sz="1600" dirty="0" smtClean="0"/>
              <a:t>Uprava za sport Ministarstva šalje </a:t>
            </a:r>
            <a:r>
              <a:rPr lang="hr-HR" sz="1600" dirty="0" err="1" smtClean="0"/>
              <a:t>nerangirane</a:t>
            </a:r>
            <a:r>
              <a:rPr lang="hr-HR" sz="1600" dirty="0" smtClean="0"/>
              <a:t> liste kandidata po sportovima i šalje ih </a:t>
            </a:r>
            <a:r>
              <a:rPr lang="hr-HR" sz="1600" dirty="0" err="1" smtClean="0"/>
              <a:t>nac.sportskim</a:t>
            </a:r>
            <a:r>
              <a:rPr lang="hr-HR" sz="1600" dirty="0" smtClean="0"/>
              <a:t> savezima- </a:t>
            </a:r>
            <a:r>
              <a:rPr lang="hr-HR" sz="1600" b="1" dirty="0" smtClean="0"/>
              <a:t>30.5.2014.</a:t>
            </a:r>
          </a:p>
          <a:p>
            <a:r>
              <a:rPr lang="hr-HR" sz="1600" dirty="0" smtClean="0"/>
              <a:t>Nacionalni sportski savezi izrađuju preliminarne rang-liste prema kriterijima sportske uspješnosti- </a:t>
            </a:r>
            <a:r>
              <a:rPr lang="hr-HR" sz="1600" b="1" dirty="0" smtClean="0"/>
              <a:t>2.-10.6.2014.</a:t>
            </a:r>
          </a:p>
          <a:p>
            <a:r>
              <a:rPr lang="hr-HR" sz="1600" dirty="0" smtClean="0"/>
              <a:t>Primjedbe kandidata na pogreške; Nacionalni sportski savezi ispravljaju rang-liste- </a:t>
            </a:r>
            <a:r>
              <a:rPr lang="hr-HR" sz="1600" b="1" dirty="0" smtClean="0"/>
              <a:t>11.-18.6.2014.</a:t>
            </a:r>
          </a:p>
        </p:txBody>
      </p:sp>
    </p:spTree>
    <p:extLst>
      <p:ext uri="{BB962C8B-B14F-4D97-AF65-F5344CB8AC3E}">
        <p14:creationId xmlns:p14="http://schemas.microsoft.com/office/powerpoint/2010/main" val="20652112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403648" y="1412776"/>
            <a:ext cx="64807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hr-HR" dirty="0" smtClean="0"/>
              <a:t>Nacionalni sportski savezi službeno objavljuju preliminarne rang-liste na naslovnicama svojih mrežnih stranica- </a:t>
            </a:r>
            <a:r>
              <a:rPr lang="hr-HR" b="1" dirty="0" smtClean="0"/>
              <a:t>11.6.2014.</a:t>
            </a:r>
          </a:p>
          <a:p>
            <a:endParaRPr lang="hr-HR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hr-HR" dirty="0" smtClean="0"/>
              <a:t>Primjedbe kandidata na pogreške, ispravljanje pogrešaka-             </a:t>
            </a:r>
            <a:r>
              <a:rPr lang="hr-HR" b="1" dirty="0" smtClean="0"/>
              <a:t>11.-18.6.2014.</a:t>
            </a:r>
          </a:p>
          <a:p>
            <a:endParaRPr lang="hr-HR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hr-HR" dirty="0" smtClean="0"/>
              <a:t>Nacionalni sportski savezi službeno objavljuju konačne rang-liste na naslovnici svojih mrežnih stranica te ih dostavljaju Ministarstvu- 20.6.2014.</a:t>
            </a:r>
          </a:p>
          <a:p>
            <a:endParaRPr lang="hr-HR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hr-HR" dirty="0" smtClean="0"/>
              <a:t>Unos zaprimljenih rang-lista u </a:t>
            </a:r>
            <a:r>
              <a:rPr lang="hr-HR" dirty="0" err="1" smtClean="0"/>
              <a:t>NISpuSŠ</a:t>
            </a:r>
            <a:r>
              <a:rPr lang="hr-HR" dirty="0" smtClean="0"/>
              <a:t> te dodjeljivanje bodova kandidatima na temelju algoritma- </a:t>
            </a:r>
            <a:r>
              <a:rPr lang="hr-HR" b="1" dirty="0" smtClean="0"/>
              <a:t>23.-24.6.2014.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40439482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Postupak podnošenja i rješavanja prigovora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Usmeni prigovor razredniku (netočne ocjene, osobni podaci, podaci za ostvarivanje dodatnih bodova)</a:t>
            </a:r>
          </a:p>
          <a:p>
            <a:r>
              <a:rPr lang="hr-HR" dirty="0" smtClean="0"/>
              <a:t>Ako greške nisu ispravljene, može se podnijeti pismeni prigovor </a:t>
            </a:r>
            <a:r>
              <a:rPr lang="hr-HR" dirty="0" err="1" smtClean="0"/>
              <a:t>CARnetovoj</a:t>
            </a:r>
            <a:r>
              <a:rPr lang="hr-HR" dirty="0" smtClean="0"/>
              <a:t> službi za podršku obrazovnom sustavu na obrascu za prigovor koji je dostupan na </a:t>
            </a:r>
            <a:r>
              <a:rPr lang="hr-HR" dirty="0" smtClean="0">
                <a:hlinkClick r:id="rId2"/>
              </a:rPr>
              <a:t>www.upisi.hr</a:t>
            </a:r>
            <a:endParaRPr lang="hr-HR" dirty="0" smtClean="0"/>
          </a:p>
          <a:p>
            <a:r>
              <a:rPr lang="hr-HR" dirty="0" smtClean="0"/>
              <a:t>U slučaju nezadovoljstva ocjenom iz ispita sposobnosti i darovitosti, učenik može podnijeti prigovor pisanim putem školi koja je provela ispit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45662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259632" y="1412776"/>
            <a:ext cx="66247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hr-HR" dirty="0" smtClean="0"/>
              <a:t>U slučaju da se utvrdi neregularnost u postupku provedbe ispita, ravnatelj srednje škole mora otkloniti te nepravilnosti i utvrditi novu ocjenu</a:t>
            </a:r>
          </a:p>
          <a:p>
            <a:endParaRPr lang="hr-HR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hr-HR" dirty="0" smtClean="0"/>
              <a:t>Ako učenik želi nakon zaključavanja obrazovnih programa (ali prije ispisa prijavnica) promijeniti njihov redoslijed, može podnijeti pismenu zamolbu ravnatelju osnovne škole</a:t>
            </a:r>
          </a:p>
          <a:p>
            <a:pPr marL="285750" indent="-285750">
              <a:buFont typeface="Wingdings" pitchFamily="2" charset="2"/>
              <a:buChar char="v"/>
            </a:pPr>
            <a:endParaRPr lang="hr-HR" dirty="0"/>
          </a:p>
          <a:p>
            <a:pPr marL="285750" indent="-285750">
              <a:buFont typeface="Wingdings" pitchFamily="2" charset="2"/>
              <a:buChar char="v"/>
            </a:pPr>
            <a:r>
              <a:rPr lang="hr-HR" dirty="0" smtClean="0"/>
              <a:t>Natječaj za upis učenika objavljuje se najkasnije do 10.lipnja u dnevnom tisku, za srednje škole na području županije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464742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475656" y="1340768"/>
            <a:ext cx="655272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/>
              <a:t>VAŽNE STRANICE:</a:t>
            </a:r>
          </a:p>
          <a:p>
            <a:endParaRPr lang="hr-HR" dirty="0"/>
          </a:p>
          <a:p>
            <a:pPr marL="285750" indent="-285750">
              <a:buFont typeface="Wingdings" pitchFamily="2" charset="2"/>
              <a:buChar char="v"/>
            </a:pPr>
            <a:r>
              <a:rPr lang="hr-HR" sz="2800" b="1" i="1" dirty="0"/>
              <a:t>os</a:t>
            </a:r>
            <a:r>
              <a:rPr lang="hr-HR" sz="2800" i="1" dirty="0"/>
              <a:t>-</a:t>
            </a:r>
            <a:r>
              <a:rPr lang="hr-HR" sz="2800" b="1" i="1" dirty="0" err="1"/>
              <a:t>podrute</a:t>
            </a:r>
            <a:r>
              <a:rPr lang="hr-HR" sz="2800" i="1" dirty="0"/>
              <a:t>-donje-makoisce.skole.hr</a:t>
            </a:r>
            <a:r>
              <a:rPr lang="hr-HR" sz="2800" i="1" dirty="0" smtClean="0"/>
              <a:t>/</a:t>
            </a:r>
          </a:p>
          <a:p>
            <a:pPr marL="285750" indent="-285750">
              <a:buFont typeface="Wingdings" pitchFamily="2" charset="2"/>
              <a:buChar char="v"/>
            </a:pPr>
            <a:endParaRPr lang="hr-HR" sz="2800" i="1" dirty="0"/>
          </a:p>
          <a:p>
            <a:pPr marL="285750" indent="-285750">
              <a:buFont typeface="Wingdings" pitchFamily="2" charset="2"/>
              <a:buChar char="v"/>
            </a:pPr>
            <a:r>
              <a:rPr lang="hr-HR" sz="2800" i="1" dirty="0" smtClean="0">
                <a:hlinkClick r:id="rId2"/>
              </a:rPr>
              <a:t>www.upisi.hr</a:t>
            </a:r>
            <a:endParaRPr lang="hr-HR" sz="2800" i="1" dirty="0" smtClean="0"/>
          </a:p>
          <a:p>
            <a:pPr marL="285750" indent="-285750">
              <a:buFont typeface="Wingdings" pitchFamily="2" charset="2"/>
              <a:buChar char="v"/>
            </a:pPr>
            <a:endParaRPr lang="hr-HR" sz="2800" i="1" dirty="0"/>
          </a:p>
          <a:p>
            <a:pPr marL="285750" indent="-285750">
              <a:buFont typeface="Wingdings" pitchFamily="2" charset="2"/>
              <a:buChar char="v"/>
            </a:pPr>
            <a:r>
              <a:rPr lang="hr-HR" sz="2800" i="1" dirty="0" smtClean="0">
                <a:hlinkClick r:id="rId3"/>
              </a:rPr>
              <a:t>www.mzos.hr</a:t>
            </a:r>
            <a:endParaRPr lang="hr-HR" sz="2800" i="1" dirty="0" smtClean="0"/>
          </a:p>
          <a:p>
            <a:pPr marL="285750" indent="-285750">
              <a:buFont typeface="Wingdings" pitchFamily="2" charset="2"/>
              <a:buChar char="v"/>
            </a:pPr>
            <a:endParaRPr lang="hr-HR" sz="2800" i="1" dirty="0"/>
          </a:p>
          <a:p>
            <a:pPr marL="285750" indent="-285750">
              <a:buFont typeface="Wingdings" pitchFamily="2" charset="2"/>
              <a:buChar char="v"/>
            </a:pPr>
            <a:r>
              <a:rPr lang="hr-HR" sz="2800" i="1" dirty="0" smtClean="0"/>
              <a:t>Mrežne stranice srednjih škola za koje kandidat iskazuje interes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745387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475656" y="1916832"/>
            <a:ext cx="63367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hr-HR" sz="2000" dirty="0" smtClean="0"/>
              <a:t>Za upis u programe obrazovanja za stjecanje strukovne kvalifikacije u trajanju manjem od tri godine vrednuje se zajednički element (prosjek ocjena iz zadnja četiri razreda osnovnog obrazovanja)</a:t>
            </a:r>
          </a:p>
          <a:p>
            <a:pPr marL="285750" indent="-285750">
              <a:buFont typeface="Wingdings" pitchFamily="2" charset="2"/>
              <a:buChar char="v"/>
            </a:pPr>
            <a:endParaRPr lang="hr-HR" sz="20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hr-HR" sz="2000" dirty="0" smtClean="0"/>
              <a:t>Za upis u programe za stjecanje strukovne kvalifikacije i programe obrazovanja za vezane obrte, u trajanju od najmanje tri godine, uz prosjek zaključnih ocjena zadnje 4 godine obrazovanja, vrednuju se i zaključne ocjene u posljednja dva razreda osnovnog obrazovanja iz nastavnih predmeta: Hrvatski jezik, matematika i prvi strani jezik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hr-HR" sz="2000" dirty="0" smtClean="0"/>
              <a:t>Na takav način moguće je steći najviše 50 bodova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804913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259632" y="1628800"/>
            <a:ext cx="68407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hr-HR" sz="2000" dirty="0" smtClean="0"/>
              <a:t>Za upis u gimnazijske programe i programe obrazovanja za stjecanje strukovne kvalifikacije u trajanju od najmanje četiri godine, uz prosjek svih zaključnih ocjena iz posljednja četiri razreda, vrednuju se i zaključne ocjene u posljednja dva razreda iz nastavnih predmeta: Hrvatski jezik, Matematika i prvi strani jezik te triju nastavnih predmeta važnih za nastavak obrazovanja u pojedinim obrazovnim programima (</a:t>
            </a:r>
            <a:r>
              <a:rPr lang="hr-HR" sz="2000" i="1" dirty="0" smtClean="0"/>
              <a:t>Popis predmeta posebno važnih za upis</a:t>
            </a:r>
            <a:r>
              <a:rPr lang="hr-HR" sz="2000" dirty="0" smtClean="0"/>
              <a:t>- </a:t>
            </a:r>
            <a:r>
              <a:rPr lang="hr-HR" sz="2000" dirty="0" smtClean="0">
                <a:hlinkClick r:id="rId2"/>
              </a:rPr>
              <a:t>www.upisi.hr</a:t>
            </a:r>
            <a:r>
              <a:rPr lang="hr-HR" sz="2000" dirty="0" smtClean="0"/>
              <a:t> )</a:t>
            </a:r>
          </a:p>
          <a:p>
            <a:pPr marL="285750" indent="-285750">
              <a:buFont typeface="Wingdings" pitchFamily="2" charset="2"/>
              <a:buChar char="v"/>
            </a:pPr>
            <a:endParaRPr lang="hr-HR" sz="2000" dirty="0"/>
          </a:p>
          <a:p>
            <a:pPr marL="285750" indent="-285750">
              <a:buFont typeface="Wingdings" pitchFamily="2" charset="2"/>
              <a:buChar char="v"/>
            </a:pPr>
            <a:r>
              <a:rPr lang="hr-HR" sz="2000" dirty="0" smtClean="0"/>
              <a:t>Na takav način moguće je steći najviše 80 bodova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527383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2743200" y="1341438"/>
            <a:ext cx="6400800" cy="3743325"/>
          </a:xfrm>
        </p:spPr>
        <p:txBody>
          <a:bodyPr>
            <a:normAutofit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TekstniOkvir 2"/>
          <p:cNvSpPr txBox="1"/>
          <p:nvPr/>
        </p:nvSpPr>
        <p:spPr>
          <a:xfrm>
            <a:off x="1547664" y="1772816"/>
            <a:ext cx="6264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b="1" dirty="0" smtClean="0"/>
              <a:t>DODATNI ELEMENT VREDNOVANJA</a:t>
            </a:r>
            <a:endParaRPr lang="hr-HR" sz="4400" b="1" dirty="0"/>
          </a:p>
        </p:txBody>
      </p:sp>
    </p:spTree>
    <p:extLst>
      <p:ext uri="{BB962C8B-B14F-4D97-AF65-F5344CB8AC3E}">
        <p14:creationId xmlns:p14="http://schemas.microsoft.com/office/powerpoint/2010/main" val="2984115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331640" y="1556792"/>
            <a:ext cx="68407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hr-HR" sz="2400" dirty="0" smtClean="0"/>
              <a:t>Dodatni element čine sposobnosti i darovitosti učenika</a:t>
            </a:r>
          </a:p>
          <a:p>
            <a:pPr marL="285750" indent="-285750">
              <a:buFont typeface="Wingdings" pitchFamily="2" charset="2"/>
              <a:buChar char="v"/>
            </a:pPr>
            <a:endParaRPr lang="hr-HR" sz="2400" dirty="0"/>
          </a:p>
          <a:p>
            <a:pPr marL="285750" indent="-285750">
              <a:buFont typeface="Wingdings" pitchFamily="2" charset="2"/>
              <a:buChar char="v"/>
            </a:pPr>
            <a:r>
              <a:rPr lang="hr-HR" sz="2400" dirty="0" smtClean="0"/>
              <a:t>Sposobnosti i darovitosti učenika dokazuju se i vrednuju na osnovi provjere posebnih vještina i sposobnosti, postignutih rezultata na sportskim natjecanjima i natjecanjima u znanju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242114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000" b="1" dirty="0" smtClean="0"/>
              <a:t>Upis kandidata u programe likovne umjetnosti i dizajna</a:t>
            </a:r>
            <a:endParaRPr lang="hr-HR" sz="2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29485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hr-HR" sz="2000" dirty="0" smtClean="0"/>
              <a:t>Za upis kandidata u ove programe provjerava se darovitost kandidata za likovno izražavanje crtanjem olovkom ili ugljenom te slikanjem.</a:t>
            </a:r>
          </a:p>
          <a:p>
            <a:pPr>
              <a:lnSpc>
                <a:spcPct val="100000"/>
              </a:lnSpc>
            </a:pPr>
            <a:r>
              <a:rPr lang="hr-HR" sz="2000" dirty="0" smtClean="0"/>
              <a:t>Na ovaj način moguće je steći najviše </a:t>
            </a:r>
            <a:r>
              <a:rPr lang="hr-HR" sz="2000" b="1" dirty="0" smtClean="0"/>
              <a:t>120 bodova</a:t>
            </a:r>
            <a:r>
              <a:rPr lang="hr-HR" sz="2000" dirty="0" smtClean="0"/>
              <a:t>, a minimalni bodovni prag na provjeri je 70 bodova</a:t>
            </a:r>
          </a:p>
          <a:p>
            <a:pPr>
              <a:lnSpc>
                <a:spcPct val="100000"/>
              </a:lnSpc>
            </a:pPr>
            <a:r>
              <a:rPr lang="hr-HR" sz="2000" dirty="0" smtClean="0"/>
              <a:t>Konačna ljestvica utvrđuje se zbrajanjem bodova s provjere darovitosti i zajedničkog, dodatnog i posebnog elementa vrednovanja</a:t>
            </a:r>
          </a:p>
          <a:p>
            <a:pPr>
              <a:lnSpc>
                <a:spcPct val="100000"/>
              </a:lnSpc>
            </a:pPr>
            <a:r>
              <a:rPr lang="hr-HR" sz="2000" dirty="0" smtClean="0"/>
              <a:t>Ako više kandidata ima isti ukupan broj bodova, upisuje se onaj kandidat koji je ostvario veći broj bodova iz provjere darovitosti za likovno izražavanje</a:t>
            </a:r>
          </a:p>
          <a:p>
            <a:pPr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921356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soka moda">
  <a:themeElements>
    <a:clrScheme name="Visoka mod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Formalno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isoka mo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705</TotalTime>
  <Words>2828</Words>
  <Application>Microsoft Office PowerPoint</Application>
  <PresentationFormat>Prikaz na zaslonu (4:3)</PresentationFormat>
  <Paragraphs>220</Paragraphs>
  <Slides>49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49</vt:i4>
      </vt:variant>
    </vt:vector>
  </HeadingPairs>
  <TitlesOfParts>
    <vt:vector size="50" baseType="lpstr">
      <vt:lpstr>Visoka moda</vt:lpstr>
      <vt:lpstr>ODLUKA O ELEMENTIMA I KRITERIJIMA ZA IZBOR KANDIDATA ZA UPIS U SREDNJE ŠKOLE U ŠKOLSKOJ GODINI 2014./2015. </vt:lpstr>
      <vt:lpstr>PowerPointova prezentacija</vt:lpstr>
      <vt:lpstr>PowerPointova prezentacija</vt:lpstr>
      <vt:lpstr>ZAJEDNIČKI ELEMENT</vt:lpstr>
      <vt:lpstr>PowerPointova prezentacija</vt:lpstr>
      <vt:lpstr>PowerPointova prezentacija</vt:lpstr>
      <vt:lpstr> </vt:lpstr>
      <vt:lpstr>PowerPointova prezentacija</vt:lpstr>
      <vt:lpstr>Upis kandidata u programe likovne umjetnosti i dizajna</vt:lpstr>
      <vt:lpstr>Upis kandidata u programe glazbene umjetnosti</vt:lpstr>
      <vt:lpstr>PowerPointova prezentacija</vt:lpstr>
      <vt:lpstr>Upis kandidata u prograME PLESNE UMJETNOSTI</vt:lpstr>
      <vt:lpstr>PowerPointova prezentacija</vt:lpstr>
      <vt:lpstr>Upis iznimno darovitih kandidata</vt:lpstr>
      <vt:lpstr>Upis kandidata u razredne odjele za sportaše</vt:lpstr>
      <vt:lpstr>PowerPointova prezentacija</vt:lpstr>
      <vt:lpstr>Vrednovanje rezultata kandidata postignutih na natjecanjima iz znanja i u sportu</vt:lpstr>
      <vt:lpstr>PowerPointova prezentacija</vt:lpstr>
      <vt:lpstr>PowerPointova prezentacija</vt:lpstr>
      <vt:lpstr>PowerPointova prezentacija</vt:lpstr>
      <vt:lpstr>PowerPointova prezentacija</vt:lpstr>
      <vt:lpstr>Upis kandidata s teškoćama u razvoju</vt:lpstr>
      <vt:lpstr>PowerPointova prezentacija</vt:lpstr>
      <vt:lpstr>PowerPointova prezentacija</vt:lpstr>
      <vt:lpstr>Upis kandidata sa zdravstvenim teškoćama</vt:lpstr>
      <vt:lpstr>PowerPointova prezentacija</vt:lpstr>
      <vt:lpstr>Upis kandidata koji žive u otežanim uvjetima obrazovanja uzrokovanim nepovoljnim ekonomskim, socijalnim te odgojnim čimbenicima</vt:lpstr>
      <vt:lpstr>PowerPointova prezentacija</vt:lpstr>
      <vt:lpstr>PowerPointova prezentacija</vt:lpstr>
      <vt:lpstr>Upis kandidata na osnovi nacionalne strategije za uključivanje roma za razdoblje od 2013.do 2020.godine</vt:lpstr>
      <vt:lpstr>Upis kandidata hrvatskih državljana koji dolaze iz obrazovnih sustava drugih zemalja</vt:lpstr>
      <vt:lpstr>Zdravstvene kontraindikacije</vt:lpstr>
      <vt:lpstr>PowerPointova prezentacija</vt:lpstr>
      <vt:lpstr>UPISI U PROGRAME ZA STJECANJE STRUKOVNE KVALIFIKACIJE U TRAJANJU DO TRI GODINE</vt:lpstr>
      <vt:lpstr>Upis u programe obrazovanja za vezane obrte</vt:lpstr>
      <vt:lpstr>PowerPointova prezentacija</vt:lpstr>
      <vt:lpstr>Dodatne provjere znanja, vještina i sposobnosti</vt:lpstr>
      <vt:lpstr>Utvrđivanje ukupnog rezultata kandidata</vt:lpstr>
      <vt:lpstr>PowerPointova prezentacija</vt:lpstr>
      <vt:lpstr>LJETNI ROK</vt:lpstr>
      <vt:lpstr>PowerPointova prezentacija</vt:lpstr>
      <vt:lpstr>PowerPointova prezentacija</vt:lpstr>
      <vt:lpstr>JESENSKI UPISNI ROK</vt:lpstr>
      <vt:lpstr>PowerPointova prezentacija</vt:lpstr>
      <vt:lpstr>Prijava učenika u odjele za sportaše u ljetnom i jesenskom upisnom roku</vt:lpstr>
      <vt:lpstr>PowerPointova prezentacija</vt:lpstr>
      <vt:lpstr>Postupak podnošenja i rješavanja prigovora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ODLUKA O ELEMENTIMA I KRITERIJIMA ZA IZBOR KANDIDATA ZA UPIS U SREDNJE ŠKOLE U ŠKOLSKOJ GODINI 2014./2015.</dc:title>
  <dc:creator>OS Podrute</dc:creator>
  <cp:lastModifiedBy>OS Podrute</cp:lastModifiedBy>
  <cp:revision>30</cp:revision>
  <dcterms:created xsi:type="dcterms:W3CDTF">2014-05-06T05:56:56Z</dcterms:created>
  <dcterms:modified xsi:type="dcterms:W3CDTF">2014-05-15T13:52:34Z</dcterms:modified>
</cp:coreProperties>
</file>